
<file path=[Content_Types].xml><?xml version="1.0" encoding="utf-8"?>
<Types xmlns="http://schemas.openxmlformats.org/package/2006/content-types">
  <Default Extension="xml" ContentType="application/xml"/>
  <Default Extension="bin" ContentType="application/vnd.openxmlformats-officedocument.presentationml.printerSettings"/>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7"/>
  </p:notesMasterIdLst>
  <p:sldIdLst>
    <p:sldId id="284" r:id="rId2"/>
    <p:sldId id="292" r:id="rId3"/>
    <p:sldId id="291" r:id="rId4"/>
    <p:sldId id="299" r:id="rId5"/>
    <p:sldId id="300" r:id="rId6"/>
    <p:sldId id="294" r:id="rId7"/>
    <p:sldId id="265" r:id="rId8"/>
    <p:sldId id="262" r:id="rId9"/>
    <p:sldId id="295" r:id="rId10"/>
    <p:sldId id="266" r:id="rId11"/>
    <p:sldId id="268" r:id="rId12"/>
    <p:sldId id="287" r:id="rId13"/>
    <p:sldId id="296" r:id="rId14"/>
    <p:sldId id="297" r:id="rId15"/>
    <p:sldId id="269" r:id="rId16"/>
    <p:sldId id="298" r:id="rId17"/>
    <p:sldId id="272" r:id="rId18"/>
    <p:sldId id="271" r:id="rId19"/>
    <p:sldId id="274" r:id="rId20"/>
    <p:sldId id="301" r:id="rId21"/>
    <p:sldId id="277" r:id="rId22"/>
    <p:sldId id="276" r:id="rId23"/>
    <p:sldId id="293" r:id="rId24"/>
    <p:sldId id="282" r:id="rId25"/>
    <p:sldId id="281"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385" autoAdjust="0"/>
  </p:normalViewPr>
  <p:slideViewPr>
    <p:cSldViewPr snapToGrid="0" snapToObjects="1">
      <p:cViewPr varScale="1">
        <p:scale>
          <a:sx n="79" d="100"/>
          <a:sy n="79" d="100"/>
        </p:scale>
        <p:origin x="-1784" y="-104"/>
      </p:cViewPr>
      <p:guideLst>
        <p:guide orient="horz" pos="3528"/>
        <p:guide pos="34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35B8150-31DB-4606-AFD8-3FF92C38102E}" type="datetimeFigureOut">
              <a:rPr lang="en-GB" smtClean="0"/>
              <a:t>14/09/16</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DCCB867-4137-4568-B3F9-58DF1EF0609A}" type="slidenum">
              <a:rPr lang="en-GB" smtClean="0"/>
              <a:t>‹#›</a:t>
            </a:fld>
            <a:endParaRPr lang="en-GB"/>
          </a:p>
        </p:txBody>
      </p:sp>
    </p:spTree>
    <p:extLst>
      <p:ext uri="{BB962C8B-B14F-4D97-AF65-F5344CB8AC3E}">
        <p14:creationId xmlns:p14="http://schemas.microsoft.com/office/powerpoint/2010/main" val="22015857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18</a:t>
            </a:fld>
            <a:endParaRPr lang="en-GB"/>
          </a:p>
        </p:txBody>
      </p:sp>
    </p:spTree>
    <p:extLst>
      <p:ext uri="{BB962C8B-B14F-4D97-AF65-F5344CB8AC3E}">
        <p14:creationId xmlns:p14="http://schemas.microsoft.com/office/powerpoint/2010/main" val="38131808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19</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20</a:t>
            </a:fld>
            <a:endParaRPr lang="en-GB"/>
          </a:p>
        </p:txBody>
      </p:sp>
    </p:spTree>
    <p:extLst>
      <p:ext uri="{BB962C8B-B14F-4D97-AF65-F5344CB8AC3E}">
        <p14:creationId xmlns:p14="http://schemas.microsoft.com/office/powerpoint/2010/main" val="26264760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21</a:t>
            </a:fld>
            <a:endParaRPr lang="en-GB"/>
          </a:p>
        </p:txBody>
      </p:sp>
    </p:spTree>
    <p:extLst>
      <p:ext uri="{BB962C8B-B14F-4D97-AF65-F5344CB8AC3E}">
        <p14:creationId xmlns:p14="http://schemas.microsoft.com/office/powerpoint/2010/main" val="14886869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 hole</a:t>
            </a:r>
            <a:r>
              <a:rPr lang="en-US" baseline="0" dirty="0" smtClean="0"/>
              <a:t> dimension to drawing</a:t>
            </a:r>
            <a:endParaRPr lang="en-US" baseline="0" dirty="0"/>
          </a:p>
          <a:p>
            <a:r>
              <a:rPr lang="en-US" baseline="0" dirty="0" smtClean="0"/>
              <a:t>Add length dimension to view with hole</a:t>
            </a:r>
          </a:p>
          <a:p>
            <a:r>
              <a:rPr lang="en-US" baseline="0" dirty="0" smtClean="0"/>
              <a:t>Add label to isometric view</a:t>
            </a:r>
          </a:p>
        </p:txBody>
      </p:sp>
      <p:sp>
        <p:nvSpPr>
          <p:cNvPr id="4" name="Slide Number Placeholder 3"/>
          <p:cNvSpPr>
            <a:spLocks noGrp="1"/>
          </p:cNvSpPr>
          <p:nvPr>
            <p:ph type="sldNum" sz="quarter" idx="10"/>
          </p:nvPr>
        </p:nvSpPr>
        <p:spPr/>
        <p:txBody>
          <a:bodyPr/>
          <a:lstStyle/>
          <a:p>
            <a:fld id="{EDCCB867-4137-4568-B3F9-58DF1EF0609A}" type="slidenum">
              <a:rPr lang="en-GB" smtClean="0"/>
              <a:t>22</a:t>
            </a:fld>
            <a:endParaRPr lang="en-GB"/>
          </a:p>
        </p:txBody>
      </p:sp>
    </p:spTree>
    <p:extLst>
      <p:ext uri="{BB962C8B-B14F-4D97-AF65-F5344CB8AC3E}">
        <p14:creationId xmlns:p14="http://schemas.microsoft.com/office/powerpoint/2010/main" val="9790955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25</a:t>
            </a:fld>
            <a:endParaRPr lang="en-GB"/>
          </a:p>
        </p:txBody>
      </p:sp>
    </p:spTree>
    <p:extLst>
      <p:ext uri="{BB962C8B-B14F-4D97-AF65-F5344CB8AC3E}">
        <p14:creationId xmlns:p14="http://schemas.microsoft.com/office/powerpoint/2010/main" val="41495398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4</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5</a:t>
            </a:fld>
            <a:endParaRPr lang="en-GB"/>
          </a:p>
        </p:txBody>
      </p:sp>
    </p:spTree>
    <p:extLst>
      <p:ext uri="{BB962C8B-B14F-4D97-AF65-F5344CB8AC3E}">
        <p14:creationId xmlns:p14="http://schemas.microsoft.com/office/powerpoint/2010/main" val="19707048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7</a:t>
            </a:fld>
            <a:endParaRPr lang="en-GB"/>
          </a:p>
        </p:txBody>
      </p:sp>
    </p:spTree>
    <p:extLst>
      <p:ext uri="{BB962C8B-B14F-4D97-AF65-F5344CB8AC3E}">
        <p14:creationId xmlns:p14="http://schemas.microsoft.com/office/powerpoint/2010/main" val="26254738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8</a:t>
            </a:fld>
            <a:endParaRPr lang="en-GB"/>
          </a:p>
        </p:txBody>
      </p:sp>
    </p:spTree>
    <p:extLst>
      <p:ext uri="{BB962C8B-B14F-4D97-AF65-F5344CB8AC3E}">
        <p14:creationId xmlns:p14="http://schemas.microsoft.com/office/powerpoint/2010/main" val="12645262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CCB867-4137-4568-B3F9-58DF1EF0609A}" type="slidenum">
              <a:rPr lang="en-GB" smtClean="0"/>
              <a:t>10</a:t>
            </a:fld>
            <a:endParaRPr lang="en-GB"/>
          </a:p>
        </p:txBody>
      </p:sp>
    </p:spTree>
    <p:extLst>
      <p:ext uri="{BB962C8B-B14F-4D97-AF65-F5344CB8AC3E}">
        <p14:creationId xmlns:p14="http://schemas.microsoft.com/office/powerpoint/2010/main" val="33570236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baseline="0" dirty="0" smtClean="0"/>
          </a:p>
        </p:txBody>
      </p:sp>
      <p:sp>
        <p:nvSpPr>
          <p:cNvPr id="4" name="Slide Number Placeholder 3"/>
          <p:cNvSpPr>
            <a:spLocks noGrp="1"/>
          </p:cNvSpPr>
          <p:nvPr>
            <p:ph type="sldNum" sz="quarter" idx="10"/>
          </p:nvPr>
        </p:nvSpPr>
        <p:spPr/>
        <p:txBody>
          <a:bodyPr/>
          <a:lstStyle/>
          <a:p>
            <a:fld id="{EDCCB867-4137-4568-B3F9-58DF1EF0609A}" type="slidenum">
              <a:rPr lang="en-GB" smtClean="0"/>
              <a:t>11</a:t>
            </a:fld>
            <a:endParaRPr lang="en-GB"/>
          </a:p>
        </p:txBody>
      </p:sp>
    </p:spTree>
    <p:extLst>
      <p:ext uri="{BB962C8B-B14F-4D97-AF65-F5344CB8AC3E}">
        <p14:creationId xmlns:p14="http://schemas.microsoft.com/office/powerpoint/2010/main" val="2266246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15</a:t>
            </a:fld>
            <a:endParaRPr lang="en-GB"/>
          </a:p>
        </p:txBody>
      </p:sp>
    </p:spTree>
    <p:extLst>
      <p:ext uri="{BB962C8B-B14F-4D97-AF65-F5344CB8AC3E}">
        <p14:creationId xmlns:p14="http://schemas.microsoft.com/office/powerpoint/2010/main" val="23991044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EDCCB867-4137-4568-B3F9-58DF1EF0609A}" type="slidenum">
              <a:rPr lang="en-GB" smtClean="0"/>
              <a:t>17</a:t>
            </a:fld>
            <a:endParaRPr lang="en-GB"/>
          </a:p>
        </p:txBody>
      </p:sp>
    </p:spTree>
    <p:extLst>
      <p:ext uri="{BB962C8B-B14F-4D97-AF65-F5344CB8AC3E}">
        <p14:creationId xmlns:p14="http://schemas.microsoft.com/office/powerpoint/2010/main" val="38569228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14/09/16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494605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14/09/16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5852966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14/09/16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50291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08A990AC-294F-BB43-905A-395CCCA31A82}" type="datetimeFigureOut">
              <a:rPr lang="en-US" smtClean="0"/>
              <a:t>14/09/16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41250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08A990AC-294F-BB43-905A-395CCCA31A82}" type="datetimeFigureOut">
              <a:rPr lang="en-US" smtClean="0"/>
              <a:t>14/09/16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28844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08A990AC-294F-BB43-905A-395CCCA31A82}" type="datetimeFigureOut">
              <a:rPr lang="en-US" smtClean="0"/>
              <a:t>14/09/16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8943883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08A990AC-294F-BB43-905A-395CCCA31A82}" type="datetimeFigureOut">
              <a:rPr lang="en-US" smtClean="0"/>
              <a:t>14/09/16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2531419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08A990AC-294F-BB43-905A-395CCCA31A82}" type="datetimeFigureOut">
              <a:rPr lang="en-US" smtClean="0"/>
              <a:t>14/09/16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042838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A990AC-294F-BB43-905A-395CCCA31A82}" type="datetimeFigureOut">
              <a:rPr lang="en-US" smtClean="0"/>
              <a:t>14/09/16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31475588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14/09/16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27178551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08A990AC-294F-BB43-905A-395CCCA31A82}" type="datetimeFigureOut">
              <a:rPr lang="en-US" smtClean="0"/>
              <a:t>14/09/16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32A31BD-06F7-2C49-B147-52EB74EC8EBE}" type="slidenum">
              <a:rPr lang="en-US" smtClean="0"/>
              <a:t>‹#›</a:t>
            </a:fld>
            <a:endParaRPr lang="en-US"/>
          </a:p>
        </p:txBody>
      </p:sp>
    </p:spTree>
    <p:extLst>
      <p:ext uri="{BB962C8B-B14F-4D97-AF65-F5344CB8AC3E}">
        <p14:creationId xmlns:p14="http://schemas.microsoft.com/office/powerpoint/2010/main" val="4188703751"/>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A990AC-294F-BB43-905A-395CCCA31A82}" type="datetimeFigureOut">
              <a:rPr lang="en-US" smtClean="0"/>
              <a:t>14/09/16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32A31BD-06F7-2C49-B147-52EB74EC8EBE}" type="slidenum">
              <a:rPr lang="en-US" smtClean="0"/>
              <a:t>‹#›</a:t>
            </a:fld>
            <a:endParaRPr lang="en-US"/>
          </a:p>
        </p:txBody>
      </p:sp>
    </p:spTree>
    <p:extLst>
      <p:ext uri="{BB962C8B-B14F-4D97-AF65-F5344CB8AC3E}">
        <p14:creationId xmlns:p14="http://schemas.microsoft.com/office/powerpoint/2010/main" val="177497226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jp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4" Type="http://schemas.openxmlformats.org/officeDocument/2006/relationships/image" Target="../media/image38.png"/><Relationship Id="rId5" Type="http://schemas.openxmlformats.org/officeDocument/2006/relationships/image" Target="../media/image3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17.xml.rels><?xml version="1.0" encoding="UTF-8" standalone="yes"?>
<Relationships xmlns="http://schemas.openxmlformats.org/package/2006/relationships"><Relationship Id="rId3" Type="http://schemas.openxmlformats.org/officeDocument/2006/relationships/hyperlink" Target="http://www.instructables.com/id/How-to-find-the-center-of-a-circle/" TargetMode="External"/><Relationship Id="rId4" Type="http://schemas.openxmlformats.org/officeDocument/2006/relationships/image" Target="../media/image46.png"/><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4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4" Type="http://schemas.openxmlformats.org/officeDocument/2006/relationships/image" Target="../media/image5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4" Type="http://schemas.openxmlformats.org/officeDocument/2006/relationships/image" Target="../media/image53.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5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5.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15.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350135839"/>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 (M5)</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2" name="Picture 1" descr="Clipart_Dril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38498" y="2669397"/>
            <a:ext cx="1478796" cy="1246343"/>
          </a:xfrm>
          <a:prstGeom prst="rect">
            <a:avLst/>
          </a:prstGeom>
        </p:spPr>
      </p:pic>
      <p:pic>
        <p:nvPicPr>
          <p:cNvPr id="5" name="Picture 4" descr="Clipart_Ruler.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4125" y="3116065"/>
            <a:ext cx="1916595" cy="402485"/>
          </a:xfrm>
          <a:prstGeom prst="rect">
            <a:avLst/>
          </a:prstGeom>
        </p:spPr>
      </p:pic>
      <p:pic>
        <p:nvPicPr>
          <p:cNvPr id="6" name="Picture 5" descr="Clipart_Protractor.png"/>
          <p:cNvPicPr>
            <a:picLocks noChangeAspect="1"/>
          </p:cNvPicPr>
          <p:nvPr/>
        </p:nvPicPr>
        <p:blipFill rotWithShape="1">
          <a:blip r:embed="rId5">
            <a:extLst>
              <a:ext uri="{28A0092B-C50C-407E-A947-70E740481C1C}">
                <a14:useLocalDpi xmlns:a14="http://schemas.microsoft.com/office/drawing/2010/main" val="0"/>
              </a:ext>
            </a:extLst>
          </a:blip>
          <a:srcRect l="15152" t="75765"/>
          <a:stretch/>
        </p:blipFill>
        <p:spPr>
          <a:xfrm>
            <a:off x="7062058" y="1213807"/>
            <a:ext cx="1898662" cy="1058071"/>
          </a:xfrm>
          <a:prstGeom prst="rect">
            <a:avLst/>
          </a:prstGeom>
        </p:spPr>
      </p:pic>
      <p:pic>
        <p:nvPicPr>
          <p:cNvPr id="7" name="Picture 6" descr="Clipart_Spanner.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06746" y="4107070"/>
            <a:ext cx="1798680" cy="1202116"/>
          </a:xfrm>
          <a:prstGeom prst="rect">
            <a:avLst/>
          </a:prstGeom>
        </p:spPr>
      </p:pic>
      <p:pic>
        <p:nvPicPr>
          <p:cNvPr id="8" name="Picture 7" descr="Clipart_Saw.pn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30877" y="1213807"/>
            <a:ext cx="2224305" cy="1286390"/>
          </a:xfrm>
          <a:prstGeom prst="rect">
            <a:avLst/>
          </a:prstGeom>
        </p:spPr>
      </p:pic>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15" name="Picture 14" descr="Clipart_File.png"/>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10800000">
            <a:off x="2483347" y="5531839"/>
            <a:ext cx="1922079" cy="1049936"/>
          </a:xfrm>
          <a:prstGeom prst="rect">
            <a:avLst/>
          </a:prstGeom>
        </p:spPr>
      </p:pic>
      <p:pic>
        <p:nvPicPr>
          <p:cNvPr id="16" name="Picture 15" descr="Clipart_Tape_Measure.jpg"/>
          <p:cNvPicPr>
            <a:picLocks noChangeAspect="1"/>
          </p:cNvPicPr>
          <p:nvPr/>
        </p:nvPicPr>
        <p:blipFill rotWithShape="1">
          <a:blip r:embed="rId9">
            <a:extLst>
              <a:ext uri="{28A0092B-C50C-407E-A947-70E740481C1C}">
                <a14:useLocalDpi xmlns:a14="http://schemas.microsoft.com/office/drawing/2010/main" val="0"/>
              </a:ext>
            </a:extLst>
          </a:blip>
          <a:srcRect b="11526"/>
          <a:stretch/>
        </p:blipFill>
        <p:spPr>
          <a:xfrm>
            <a:off x="7003290" y="4154110"/>
            <a:ext cx="2051498" cy="1209093"/>
          </a:xfrm>
          <a:prstGeom prst="rect">
            <a:avLst/>
          </a:prstGeom>
        </p:spPr>
      </p:pic>
    </p:spTree>
    <p:extLst>
      <p:ext uri="{BB962C8B-B14F-4D97-AF65-F5344CB8AC3E}">
        <p14:creationId xmlns:p14="http://schemas.microsoft.com/office/powerpoint/2010/main" val="18702086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creen Shot 2016-09-12 at 18.57.51.png"/>
          <p:cNvPicPr>
            <a:picLocks noChangeAspect="1"/>
          </p:cNvPicPr>
          <p:nvPr/>
        </p:nvPicPr>
        <p:blipFill rotWithShape="1">
          <a:blip r:embed="rId3">
            <a:extLst>
              <a:ext uri="{28A0092B-C50C-407E-A947-70E740481C1C}">
                <a14:useLocalDpi xmlns:a14="http://schemas.microsoft.com/office/drawing/2010/main" val="0"/>
              </a:ext>
            </a:extLst>
          </a:blip>
          <a:srcRect t="35915" b="42974"/>
          <a:stretch/>
        </p:blipFill>
        <p:spPr>
          <a:xfrm>
            <a:off x="0" y="4879210"/>
            <a:ext cx="9144000" cy="1363080"/>
          </a:xfrm>
          <a:prstGeom prst="rect">
            <a:avLst/>
          </a:prstGeom>
        </p:spPr>
      </p:pic>
      <p:pic>
        <p:nvPicPr>
          <p:cNvPr id="8" name="Picture 7" descr="Screen Shot 2016-09-12 at 19.01.2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4962903" cy="3702003"/>
          </a:xfrm>
          <a:prstGeom prst="rect">
            <a:avLst/>
          </a:prstGeom>
        </p:spPr>
      </p:pic>
      <p:sp>
        <p:nvSpPr>
          <p:cNvPr id="7" name="TextBox 6"/>
          <p:cNvSpPr txBox="1"/>
          <p:nvPr/>
        </p:nvSpPr>
        <p:spPr>
          <a:xfrm>
            <a:off x="0" y="4400119"/>
            <a:ext cx="9144000" cy="400110"/>
          </a:xfrm>
          <a:prstGeom prst="rect">
            <a:avLst/>
          </a:prstGeom>
          <a:noFill/>
        </p:spPr>
        <p:txBody>
          <a:bodyPr wrap="square" rtlCol="0">
            <a:spAutoFit/>
          </a:bodyPr>
          <a:lstStyle/>
          <a:p>
            <a:pPr algn="ctr"/>
            <a:r>
              <a:rPr lang="en-US" sz="2000" dirty="0" smtClean="0"/>
              <a:t>Drill three holes in the </a:t>
            </a:r>
            <a:r>
              <a:rPr lang="en-US" sz="2000" dirty="0" err="1" smtClean="0"/>
              <a:t>centre</a:t>
            </a:r>
            <a:r>
              <a:rPr lang="en-US" sz="2000" dirty="0" smtClean="0"/>
              <a:t> of the angle iron as shown here:</a:t>
            </a:r>
          </a:p>
        </p:txBody>
      </p:sp>
      <p:pic>
        <p:nvPicPr>
          <p:cNvPr id="9" name="Picture 8" descr="Screen Shot 2016-09-12 at 19.11.27.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359007" y="960372"/>
            <a:ext cx="3784993" cy="2471329"/>
          </a:xfrm>
          <a:prstGeom prst="rect">
            <a:avLst/>
          </a:prstGeom>
        </p:spPr>
      </p:pic>
      <p:sp>
        <p:nvSpPr>
          <p:cNvPr id="10" name="TextBox 9"/>
          <p:cNvSpPr txBox="1"/>
          <p:nvPr/>
        </p:nvSpPr>
        <p:spPr>
          <a:xfrm>
            <a:off x="11306576" y="898394"/>
            <a:ext cx="184666"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954074204"/>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23.2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600" y="35310"/>
            <a:ext cx="8339611" cy="6302092"/>
          </a:xfrm>
          <a:prstGeom prst="rect">
            <a:avLst/>
          </a:prstGeom>
        </p:spPr>
      </p:pic>
      <p:sp>
        <p:nvSpPr>
          <p:cNvPr id="3" name="TextBox 2"/>
          <p:cNvSpPr txBox="1"/>
          <p:nvPr/>
        </p:nvSpPr>
        <p:spPr>
          <a:xfrm>
            <a:off x="5600131" y="1135393"/>
            <a:ext cx="3149265" cy="1631216"/>
          </a:xfrm>
          <a:prstGeom prst="rect">
            <a:avLst/>
          </a:prstGeom>
          <a:noFill/>
        </p:spPr>
        <p:txBody>
          <a:bodyPr wrap="square" rtlCol="0">
            <a:spAutoFit/>
          </a:bodyPr>
          <a:lstStyle/>
          <a:p>
            <a:r>
              <a:rPr lang="en-US" sz="2000" dirty="0" smtClean="0"/>
              <a:t>Loosely fasten the angle iron to the pipe using an M5 nut, bolt and washer. Lay the angle iron straight down the length of the pipe.</a:t>
            </a:r>
          </a:p>
        </p:txBody>
      </p:sp>
    </p:spTree>
    <p:extLst>
      <p:ext uri="{BB962C8B-B14F-4D97-AF65-F5344CB8AC3E}">
        <p14:creationId xmlns:p14="http://schemas.microsoft.com/office/powerpoint/2010/main" val="228837548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4 at 19.31.05.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5231" cy="6858000"/>
          </a:xfrm>
          <a:prstGeom prst="rect">
            <a:avLst/>
          </a:prstGeom>
        </p:spPr>
      </p:pic>
      <p:sp>
        <p:nvSpPr>
          <p:cNvPr id="6" name="TextBox 5"/>
          <p:cNvSpPr txBox="1"/>
          <p:nvPr/>
        </p:nvSpPr>
        <p:spPr>
          <a:xfrm>
            <a:off x="2948734" y="2296352"/>
            <a:ext cx="6002337" cy="2246769"/>
          </a:xfrm>
          <a:prstGeom prst="rect">
            <a:avLst/>
          </a:prstGeom>
          <a:noFill/>
        </p:spPr>
        <p:txBody>
          <a:bodyPr wrap="square" rtlCol="0">
            <a:spAutoFit/>
          </a:bodyPr>
          <a:lstStyle/>
          <a:p>
            <a:r>
              <a:rPr lang="en-US" sz="2000" dirty="0" smtClean="0"/>
              <a:t>Line up the angle iron straight down the pipe and use the holes in the angle iron to drill two more holes in the PVC pipe.</a:t>
            </a:r>
          </a:p>
          <a:p>
            <a:endParaRPr lang="en-US" sz="2000" dirty="0"/>
          </a:p>
          <a:p>
            <a:r>
              <a:rPr lang="en-US" sz="2000" dirty="0" smtClean="0"/>
              <a:t>Fasten down the other end of the angle iron with another M5 nut, bolt and washer. Make sure the angle iron is straight and the bolts are tight.</a:t>
            </a:r>
            <a:endParaRPr lang="en-US" sz="2000" dirty="0" smtClean="0"/>
          </a:p>
        </p:txBody>
      </p:sp>
    </p:spTree>
    <p:extLst>
      <p:ext uri="{BB962C8B-B14F-4D97-AF65-F5344CB8AC3E}">
        <p14:creationId xmlns:p14="http://schemas.microsoft.com/office/powerpoint/2010/main" val="28032661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15.30.png"/>
          <p:cNvPicPr>
            <a:picLocks noChangeAspect="1"/>
          </p:cNvPicPr>
          <p:nvPr/>
        </p:nvPicPr>
        <p:blipFill rotWithShape="1">
          <a:blip r:embed="rId2">
            <a:extLst>
              <a:ext uri="{28A0092B-C50C-407E-A947-70E740481C1C}">
                <a14:useLocalDpi xmlns:a14="http://schemas.microsoft.com/office/drawing/2010/main" val="0"/>
              </a:ext>
            </a:extLst>
          </a:blip>
          <a:srcRect t="4554" b="3054"/>
          <a:stretch/>
        </p:blipFill>
        <p:spPr>
          <a:xfrm>
            <a:off x="0" y="700832"/>
            <a:ext cx="9144000" cy="5975166"/>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Use the angle iron to make a straight cut down the pipe. Repeat this process until the pipe is in quarters.</a:t>
            </a:r>
          </a:p>
        </p:txBody>
      </p:sp>
    </p:spTree>
    <p:extLst>
      <p:ext uri="{BB962C8B-B14F-4D97-AF65-F5344CB8AC3E}">
        <p14:creationId xmlns:p14="http://schemas.microsoft.com/office/powerpoint/2010/main" val="19453705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1.43.png"/>
          <p:cNvPicPr>
            <a:picLocks noChangeAspect="1"/>
          </p:cNvPicPr>
          <p:nvPr/>
        </p:nvPicPr>
        <p:blipFill rotWithShape="1">
          <a:blip r:embed="rId2">
            <a:extLst>
              <a:ext uri="{28A0092B-C50C-407E-A947-70E740481C1C}">
                <a14:useLocalDpi xmlns:a14="http://schemas.microsoft.com/office/drawing/2010/main" val="0"/>
              </a:ext>
            </a:extLst>
          </a:blip>
          <a:srcRect t="2036" b="2384"/>
          <a:stretch/>
        </p:blipFill>
        <p:spPr>
          <a:xfrm>
            <a:off x="0" y="666054"/>
            <a:ext cx="9144000" cy="6195821"/>
          </a:xfrm>
          <a:prstGeom prst="rect">
            <a:avLst/>
          </a:prstGeom>
        </p:spPr>
      </p:pic>
      <p:sp>
        <p:nvSpPr>
          <p:cNvPr id="5" name="TextBox 4"/>
          <p:cNvSpPr txBox="1"/>
          <p:nvPr/>
        </p:nvSpPr>
        <p:spPr>
          <a:xfrm>
            <a:off x="0" y="-22544"/>
            <a:ext cx="9144000" cy="707886"/>
          </a:xfrm>
          <a:prstGeom prst="rect">
            <a:avLst/>
          </a:prstGeom>
          <a:noFill/>
        </p:spPr>
        <p:txBody>
          <a:bodyPr wrap="square" rtlCol="0">
            <a:spAutoFit/>
          </a:bodyPr>
          <a:lstStyle/>
          <a:p>
            <a:r>
              <a:rPr lang="en-US" sz="2000" dirty="0" smtClean="0"/>
              <a:t>The next step is shaping </a:t>
            </a:r>
            <a:r>
              <a:rPr lang="en-US" sz="2000" dirty="0" smtClean="0"/>
              <a:t>the </a:t>
            </a:r>
            <a:r>
              <a:rPr lang="en-US" sz="2000" dirty="0" smtClean="0"/>
              <a:t>blades. We find that the following dimensions work quite well:</a:t>
            </a:r>
            <a:endParaRPr lang="en-US" sz="2000" dirty="0" smtClean="0"/>
          </a:p>
        </p:txBody>
      </p:sp>
    </p:spTree>
    <p:extLst>
      <p:ext uri="{BB962C8B-B14F-4D97-AF65-F5344CB8AC3E}">
        <p14:creationId xmlns:p14="http://schemas.microsoft.com/office/powerpoint/2010/main" val="57231754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3603425" y="2305569"/>
            <a:ext cx="5538988" cy="2031325"/>
          </a:xfrm>
          <a:prstGeom prst="rect">
            <a:avLst/>
          </a:prstGeom>
          <a:noFill/>
        </p:spPr>
        <p:txBody>
          <a:bodyPr wrap="square" rtlCol="0">
            <a:spAutoFit/>
          </a:bodyPr>
          <a:lstStyle/>
          <a:p>
            <a:r>
              <a:rPr lang="en-US" dirty="0" smtClean="0"/>
              <a:t>First we cut the ‘root’ of the blade. This is the end where the blade will be attached to the generator.</a:t>
            </a:r>
          </a:p>
          <a:p>
            <a:endParaRPr lang="en-US" dirty="0"/>
          </a:p>
          <a:p>
            <a:r>
              <a:rPr lang="en-US" dirty="0" smtClean="0"/>
              <a:t>Measure </a:t>
            </a:r>
            <a:r>
              <a:rPr lang="en-US" dirty="0" smtClean="0"/>
              <a:t>the root to be 20mm wide and then mark off a point 50mm from the </a:t>
            </a:r>
            <a:r>
              <a:rPr lang="en-US" dirty="0"/>
              <a:t>end. </a:t>
            </a:r>
            <a:r>
              <a:rPr lang="en-US" dirty="0" smtClean="0"/>
              <a:t>Using sticky tape, join </a:t>
            </a:r>
            <a:r>
              <a:rPr lang="en-US" dirty="0"/>
              <a:t>these two parts with a straight line and make a cut to shape the blade</a:t>
            </a:r>
            <a:r>
              <a:rPr lang="en-US" dirty="0" smtClean="0"/>
              <a:t>.</a:t>
            </a:r>
            <a:endParaRPr lang="en-US" dirty="0"/>
          </a:p>
        </p:txBody>
      </p:sp>
      <p:pic>
        <p:nvPicPr>
          <p:cNvPr id="5" name="Picture 4" descr="Screen Shot 2016-09-12 at 19.19.0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215" y="-8889"/>
            <a:ext cx="1474470" cy="6858000"/>
          </a:xfrm>
          <a:prstGeom prst="rect">
            <a:avLst/>
          </a:prstGeom>
        </p:spPr>
      </p:pic>
    </p:spTree>
    <p:extLst>
      <p:ext uri="{BB962C8B-B14F-4D97-AF65-F5344CB8AC3E}">
        <p14:creationId xmlns:p14="http://schemas.microsoft.com/office/powerpoint/2010/main" val="217237975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2 at 19.20.27.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361" y="0"/>
            <a:ext cx="1215632" cy="6858000"/>
          </a:xfrm>
          <a:prstGeom prst="rect">
            <a:avLst/>
          </a:prstGeom>
        </p:spPr>
      </p:pic>
      <p:sp>
        <p:nvSpPr>
          <p:cNvPr id="5" name="TextBox 4"/>
          <p:cNvSpPr txBox="1"/>
          <p:nvPr/>
        </p:nvSpPr>
        <p:spPr>
          <a:xfrm>
            <a:off x="3839551" y="2556412"/>
            <a:ext cx="5302862" cy="1477328"/>
          </a:xfrm>
          <a:prstGeom prst="rect">
            <a:avLst/>
          </a:prstGeom>
          <a:noFill/>
        </p:spPr>
        <p:txBody>
          <a:bodyPr wrap="square" rtlCol="0">
            <a:spAutoFit/>
          </a:bodyPr>
          <a:lstStyle/>
          <a:p>
            <a:r>
              <a:rPr lang="en-US" dirty="0" smtClean="0"/>
              <a:t>Repeat </a:t>
            </a:r>
            <a:r>
              <a:rPr lang="en-US" dirty="0"/>
              <a:t>this process for the </a:t>
            </a:r>
            <a:r>
              <a:rPr lang="en-US" dirty="0" smtClean="0"/>
              <a:t>blade ‘tip’ </a:t>
            </a:r>
            <a:r>
              <a:rPr lang="en-US" dirty="0"/>
              <a:t>using the dimensions shown. Note that it is difficult to cut accurately due to the shape of the blades, and so it is recommended to cut less than you think and then use a file and sandpaper to finish</a:t>
            </a:r>
            <a:r>
              <a:rPr lang="en-US" dirty="0" smtClean="0"/>
              <a:t>.</a:t>
            </a:r>
            <a:endParaRPr lang="en-US" dirty="0"/>
          </a:p>
        </p:txBody>
      </p:sp>
    </p:spTree>
    <p:extLst>
      <p:ext uri="{BB962C8B-B14F-4D97-AF65-F5344CB8AC3E}">
        <p14:creationId xmlns:p14="http://schemas.microsoft.com/office/powerpoint/2010/main" val="249726651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0"/>
            <a:ext cx="9144000" cy="707886"/>
          </a:xfrm>
          <a:prstGeom prst="rect">
            <a:avLst/>
          </a:prstGeom>
          <a:noFill/>
        </p:spPr>
        <p:txBody>
          <a:bodyPr wrap="square" rtlCol="0">
            <a:spAutoFit/>
          </a:bodyPr>
          <a:lstStyle/>
          <a:p>
            <a:r>
              <a:rPr lang="en-US" sz="2000" dirty="0" smtClean="0"/>
              <a:t>Find and mark off the </a:t>
            </a:r>
            <a:r>
              <a:rPr lang="en-US" sz="2000" dirty="0" err="1" smtClean="0"/>
              <a:t>centre</a:t>
            </a:r>
            <a:r>
              <a:rPr lang="en-US" sz="2000" dirty="0" smtClean="0"/>
              <a:t> of the 100mm PVC end cap. Use this mark to drill out a 14mm hole.</a:t>
            </a:r>
          </a:p>
        </p:txBody>
      </p:sp>
      <p:sp>
        <p:nvSpPr>
          <p:cNvPr id="3" name="TextBox 2"/>
          <p:cNvSpPr txBox="1"/>
          <p:nvPr/>
        </p:nvSpPr>
        <p:spPr>
          <a:xfrm>
            <a:off x="1" y="5774994"/>
            <a:ext cx="9144000" cy="1292662"/>
          </a:xfrm>
          <a:prstGeom prst="rect">
            <a:avLst/>
          </a:prstGeom>
          <a:noFill/>
        </p:spPr>
        <p:txBody>
          <a:bodyPr wrap="square" rtlCol="0">
            <a:spAutoFit/>
          </a:bodyPr>
          <a:lstStyle/>
          <a:p>
            <a:r>
              <a:rPr lang="en-US" sz="2000" dirty="0"/>
              <a:t>There may be a </a:t>
            </a:r>
            <a:r>
              <a:rPr lang="en-US" sz="2000" dirty="0" err="1"/>
              <a:t>centre</a:t>
            </a:r>
            <a:r>
              <a:rPr lang="en-US" sz="2000" dirty="0"/>
              <a:t> mark from manufacturing, but if this is difficult to find, see this guide for finding the </a:t>
            </a:r>
            <a:r>
              <a:rPr lang="en-US" sz="2000" dirty="0" err="1"/>
              <a:t>centre</a:t>
            </a:r>
            <a:r>
              <a:rPr lang="en-US" sz="2000" dirty="0"/>
              <a:t> of any circle: </a:t>
            </a:r>
            <a:r>
              <a:rPr lang="en-US" sz="2000" dirty="0">
                <a:hlinkClick r:id="rId3"/>
              </a:rPr>
              <a:t>http://www.instructables.com/id/How-to-find-the-center-of-a-circle/</a:t>
            </a:r>
            <a:endParaRPr lang="en-US" sz="2000" dirty="0"/>
          </a:p>
          <a:p>
            <a:endParaRPr lang="en-US" dirty="0"/>
          </a:p>
        </p:txBody>
      </p:sp>
      <p:pic>
        <p:nvPicPr>
          <p:cNvPr id="5" name="Picture 4" descr="Screen Shot 2016-09-12 at 19.52.4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0335" y="863689"/>
            <a:ext cx="4848155" cy="4802950"/>
          </a:xfrm>
          <a:prstGeom prst="rect">
            <a:avLst/>
          </a:prstGeom>
        </p:spPr>
      </p:pic>
    </p:spTree>
    <p:extLst>
      <p:ext uri="{BB962C8B-B14F-4D97-AF65-F5344CB8AC3E}">
        <p14:creationId xmlns:p14="http://schemas.microsoft.com/office/powerpoint/2010/main" val="18395260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0"/>
            <a:ext cx="9144000" cy="707886"/>
          </a:xfrm>
          <a:prstGeom prst="rect">
            <a:avLst/>
          </a:prstGeom>
          <a:noFill/>
        </p:spPr>
        <p:txBody>
          <a:bodyPr wrap="square" rtlCol="0">
            <a:spAutoFit/>
          </a:bodyPr>
          <a:lstStyle/>
          <a:p>
            <a:r>
              <a:rPr lang="en-US" sz="2000" dirty="0" smtClean="0"/>
              <a:t>Using a protractor and ruler, mark out and then drill 5mm holes to attach the blades according to these dimensions.</a:t>
            </a:r>
          </a:p>
        </p:txBody>
      </p:sp>
      <p:pic>
        <p:nvPicPr>
          <p:cNvPr id="2" name="Picture 1" descr="Screen Shot 2016-09-12 at 19.54.5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964" y="1093450"/>
            <a:ext cx="4953000" cy="4826000"/>
          </a:xfrm>
          <a:prstGeom prst="rect">
            <a:avLst/>
          </a:prstGeom>
        </p:spPr>
      </p:pic>
    </p:spTree>
    <p:extLst>
      <p:ext uri="{BB962C8B-B14F-4D97-AF65-F5344CB8AC3E}">
        <p14:creationId xmlns:p14="http://schemas.microsoft.com/office/powerpoint/2010/main" val="346124033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0" y="6159068"/>
            <a:ext cx="9144000" cy="400110"/>
          </a:xfrm>
          <a:prstGeom prst="rect">
            <a:avLst/>
          </a:prstGeom>
          <a:noFill/>
        </p:spPr>
        <p:txBody>
          <a:bodyPr wrap="square" rtlCol="0">
            <a:spAutoFit/>
          </a:bodyPr>
          <a:lstStyle/>
          <a:p>
            <a:pPr algn="ctr"/>
            <a:r>
              <a:rPr lang="en-US" sz="2000" dirty="0" smtClean="0"/>
              <a:t>Attach each blade using 5mm bolts, washers and nylon locking nuts.</a:t>
            </a:r>
          </a:p>
        </p:txBody>
      </p:sp>
      <p:pic>
        <p:nvPicPr>
          <p:cNvPr id="3" name="Picture 2" descr="Screen Shot 2016-09-13 at 19.49.5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99649" y="1"/>
            <a:ext cx="6458687" cy="5885995"/>
          </a:xfrm>
          <a:prstGeom prst="rect">
            <a:avLst/>
          </a:prstGeom>
        </p:spPr>
      </p:pic>
    </p:spTree>
    <p:extLst>
      <p:ext uri="{BB962C8B-B14F-4D97-AF65-F5344CB8AC3E}">
        <p14:creationId xmlns:p14="http://schemas.microsoft.com/office/powerpoint/2010/main" val="936638920"/>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4228"/>
            <a:ext cx="8229600" cy="1143000"/>
          </a:xfrm>
        </p:spPr>
        <p:txBody>
          <a:bodyPr/>
          <a:lstStyle/>
          <a:p>
            <a:r>
              <a:rPr lang="en-US" dirty="0" smtClean="0"/>
              <a:t>Optional Tools</a:t>
            </a:r>
            <a:endParaRPr lang="en-US" dirty="0"/>
          </a:p>
        </p:txBody>
      </p:sp>
      <p:pic>
        <p:nvPicPr>
          <p:cNvPr id="4" name="Picture 3" descr="Clipart_Drill_Press.jpg"/>
          <p:cNvPicPr>
            <a:picLocks noChangeAspect="1"/>
          </p:cNvPicPr>
          <p:nvPr/>
        </p:nvPicPr>
        <p:blipFill rotWithShape="1">
          <a:blip r:embed="rId2">
            <a:extLst>
              <a:ext uri="{28A0092B-C50C-407E-A947-70E740481C1C}">
                <a14:useLocalDpi xmlns:a14="http://schemas.microsoft.com/office/drawing/2010/main" val="0"/>
              </a:ext>
            </a:extLst>
          </a:blip>
          <a:srcRect l="17507" r="12465"/>
          <a:stretch/>
        </p:blipFill>
        <p:spPr>
          <a:xfrm>
            <a:off x="2806307" y="1197228"/>
            <a:ext cx="1238535" cy="1872657"/>
          </a:xfrm>
          <a:prstGeom prst="rect">
            <a:avLst/>
          </a:prstGeom>
        </p:spPr>
      </p:pic>
      <p:pic>
        <p:nvPicPr>
          <p:cNvPr id="5" name="Picture 4" descr="Clipart_Vic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84688" y="3210884"/>
            <a:ext cx="1130774" cy="1565286"/>
          </a:xfrm>
          <a:prstGeom prst="rect">
            <a:avLst/>
          </a:prstGeom>
        </p:spPr>
      </p:pic>
      <p:graphicFrame>
        <p:nvGraphicFramePr>
          <p:cNvPr id="8" name="Table 7"/>
          <p:cNvGraphicFramePr>
            <a:graphicFrameLocks noGrp="1"/>
          </p:cNvGraphicFramePr>
          <p:nvPr>
            <p:extLst>
              <p:ext uri="{D42A27DB-BD31-4B8C-83A1-F6EECF244321}">
                <p14:modId xmlns:p14="http://schemas.microsoft.com/office/powerpoint/2010/main" val="2654128178"/>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902604">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r>
                        <a:rPr lang="en-US" sz="2800" dirty="0" smtClean="0"/>
                        <a:t>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902604">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extLst>
      <p:ext uri="{BB962C8B-B14F-4D97-AF65-F5344CB8AC3E}">
        <p14:creationId xmlns:p14="http://schemas.microsoft.com/office/powerpoint/2010/main" val="4451165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6-09-13 at 19.52.38.png"/>
          <p:cNvPicPr>
            <a:picLocks noChangeAspect="1"/>
          </p:cNvPicPr>
          <p:nvPr/>
        </p:nvPicPr>
        <p:blipFill rotWithShape="1">
          <a:blip r:embed="rId3">
            <a:extLst>
              <a:ext uri="{28A0092B-C50C-407E-A947-70E740481C1C}">
                <a14:useLocalDpi xmlns:a14="http://schemas.microsoft.com/office/drawing/2010/main" val="0"/>
              </a:ext>
            </a:extLst>
          </a:blip>
          <a:srcRect l="6313" r="6389"/>
          <a:stretch/>
        </p:blipFill>
        <p:spPr>
          <a:xfrm>
            <a:off x="1414791" y="659072"/>
            <a:ext cx="6351070" cy="6198927"/>
          </a:xfrm>
          <a:prstGeom prst="rect">
            <a:avLst/>
          </a:prstGeom>
        </p:spPr>
      </p:pic>
      <p:sp>
        <p:nvSpPr>
          <p:cNvPr id="3" name="TextBox 2"/>
          <p:cNvSpPr txBox="1"/>
          <p:nvPr/>
        </p:nvSpPr>
        <p:spPr>
          <a:xfrm>
            <a:off x="0" y="38002"/>
            <a:ext cx="9142413" cy="707886"/>
          </a:xfrm>
          <a:prstGeom prst="rect">
            <a:avLst/>
          </a:prstGeom>
          <a:noFill/>
        </p:spPr>
        <p:txBody>
          <a:bodyPr wrap="square" rtlCol="0">
            <a:spAutoFit/>
          </a:bodyPr>
          <a:lstStyle/>
          <a:p>
            <a:r>
              <a:rPr lang="en-US" sz="2000" dirty="0" smtClean="0"/>
              <a:t>Once all five blades are attached, take a minute to check that they all look even and straight.</a:t>
            </a:r>
            <a:endParaRPr lang="en-US" sz="2000" dirty="0" smtClean="0"/>
          </a:p>
        </p:txBody>
      </p:sp>
    </p:spTree>
    <p:extLst>
      <p:ext uri="{BB962C8B-B14F-4D97-AF65-F5344CB8AC3E}">
        <p14:creationId xmlns:p14="http://schemas.microsoft.com/office/powerpoint/2010/main" val="73012176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3852" y="3186750"/>
            <a:ext cx="9144000" cy="400110"/>
          </a:xfrm>
          <a:prstGeom prst="rect">
            <a:avLst/>
          </a:prstGeom>
          <a:noFill/>
        </p:spPr>
        <p:txBody>
          <a:bodyPr wrap="square" rtlCol="0">
            <a:spAutoFit/>
          </a:bodyPr>
          <a:lstStyle/>
          <a:p>
            <a:pPr algn="ctr"/>
            <a:r>
              <a:rPr lang="en-US" sz="2000" dirty="0" smtClean="0"/>
              <a:t>Cut off a 50mm length of the threaded shaft from an M16 bolt.</a:t>
            </a:r>
          </a:p>
        </p:txBody>
      </p:sp>
      <p:pic>
        <p:nvPicPr>
          <p:cNvPr id="3" name="Picture 2" descr="Screen Shot 2016-09-12 at 20.08.09.png"/>
          <p:cNvPicPr>
            <a:picLocks noChangeAspect="1"/>
          </p:cNvPicPr>
          <p:nvPr/>
        </p:nvPicPr>
        <p:blipFill rotWithShape="1">
          <a:blip r:embed="rId3">
            <a:extLst>
              <a:ext uri="{28A0092B-C50C-407E-A947-70E740481C1C}">
                <a14:useLocalDpi xmlns:a14="http://schemas.microsoft.com/office/drawing/2010/main" val="0"/>
              </a:ext>
            </a:extLst>
          </a:blip>
          <a:srcRect t="35957" b="41110"/>
          <a:stretch/>
        </p:blipFill>
        <p:spPr>
          <a:xfrm>
            <a:off x="23852" y="4368052"/>
            <a:ext cx="9144000" cy="1486997"/>
          </a:xfrm>
          <a:prstGeom prst="rect">
            <a:avLst/>
          </a:prstGeom>
        </p:spPr>
      </p:pic>
      <p:pic>
        <p:nvPicPr>
          <p:cNvPr id="7" name="Picture 6" descr="Screen Shot 2016-09-12 at 20.10.04.png"/>
          <p:cNvPicPr>
            <a:picLocks noChangeAspect="1"/>
          </p:cNvPicPr>
          <p:nvPr/>
        </p:nvPicPr>
        <p:blipFill rotWithShape="1">
          <a:blip r:embed="rId4">
            <a:extLst>
              <a:ext uri="{28A0092B-C50C-407E-A947-70E740481C1C}">
                <a14:useLocalDpi xmlns:a14="http://schemas.microsoft.com/office/drawing/2010/main" val="0"/>
              </a:ext>
            </a:extLst>
          </a:blip>
          <a:srcRect t="21948" b="37602"/>
          <a:stretch/>
        </p:blipFill>
        <p:spPr>
          <a:xfrm>
            <a:off x="23852" y="0"/>
            <a:ext cx="9144000" cy="2617734"/>
          </a:xfrm>
          <a:prstGeom prst="rect">
            <a:avLst/>
          </a:prstGeom>
        </p:spPr>
      </p:pic>
    </p:spTree>
    <p:extLst>
      <p:ext uri="{BB962C8B-B14F-4D97-AF65-F5344CB8AC3E}">
        <p14:creationId xmlns:p14="http://schemas.microsoft.com/office/powerpoint/2010/main" val="2965981575"/>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p:cNvSpPr txBox="1"/>
          <p:nvPr/>
        </p:nvSpPr>
        <p:spPr>
          <a:xfrm>
            <a:off x="4352258" y="2748298"/>
            <a:ext cx="4600073" cy="707886"/>
          </a:xfrm>
          <a:prstGeom prst="rect">
            <a:avLst/>
          </a:prstGeom>
          <a:noFill/>
        </p:spPr>
        <p:txBody>
          <a:bodyPr wrap="square" rtlCol="0">
            <a:spAutoFit/>
          </a:bodyPr>
          <a:lstStyle/>
          <a:p>
            <a:r>
              <a:rPr lang="en-US" sz="2000" dirty="0" smtClean="0"/>
              <a:t>Drill a 4mm hole all the way through the M16 coupling, 10mm from one end.</a:t>
            </a:r>
          </a:p>
        </p:txBody>
      </p:sp>
      <p:pic>
        <p:nvPicPr>
          <p:cNvPr id="4" name="Picture 3" descr="Screen Shot 2016-09-13 at 20.04.4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3856627" cy="3495068"/>
          </a:xfrm>
          <a:prstGeom prst="rect">
            <a:avLst/>
          </a:prstGeom>
        </p:spPr>
      </p:pic>
      <p:pic>
        <p:nvPicPr>
          <p:cNvPr id="7" name="Picture 6" descr="Screen Shot 2016-09-13 at 20.07.2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5762" y="3763961"/>
            <a:ext cx="3916727" cy="2772631"/>
          </a:xfrm>
          <a:prstGeom prst="rect">
            <a:avLst/>
          </a:prstGeom>
        </p:spPr>
      </p:pic>
    </p:spTree>
    <p:extLst>
      <p:ext uri="{BB962C8B-B14F-4D97-AF65-F5344CB8AC3E}">
        <p14:creationId xmlns:p14="http://schemas.microsoft.com/office/powerpoint/2010/main" val="2472803938"/>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54590" y="570812"/>
            <a:ext cx="3363991" cy="1200329"/>
          </a:xfrm>
          <a:prstGeom prst="rect">
            <a:avLst/>
          </a:prstGeom>
        </p:spPr>
        <p:txBody>
          <a:bodyPr wrap="square">
            <a:spAutoFit/>
          </a:bodyPr>
          <a:lstStyle/>
          <a:p>
            <a:r>
              <a:rPr lang="en-US" dirty="0" smtClean="0"/>
              <a:t>Apply superglue/</a:t>
            </a:r>
            <a:r>
              <a:rPr lang="en-US" dirty="0" err="1" smtClean="0"/>
              <a:t>threadlock</a:t>
            </a:r>
            <a:r>
              <a:rPr lang="en-US" dirty="0" smtClean="0"/>
              <a:t> and screw the M16 coupling and thread together so there is 20mm of thread exposed. </a:t>
            </a:r>
            <a:endParaRPr lang="en-US" dirty="0"/>
          </a:p>
        </p:txBody>
      </p:sp>
      <p:pic>
        <p:nvPicPr>
          <p:cNvPr id="2" name="Picture 1" descr="Screen Shot 2016-09-13 at 20.11.0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12875" y="263330"/>
            <a:ext cx="4389045" cy="2984551"/>
          </a:xfrm>
          <a:prstGeom prst="rect">
            <a:avLst/>
          </a:prstGeom>
        </p:spPr>
      </p:pic>
      <p:pic>
        <p:nvPicPr>
          <p:cNvPr id="3" name="Picture 2" descr="Screen Shot 2016-09-13 at 20.11.21.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0801" y="3697194"/>
            <a:ext cx="6294123" cy="2859805"/>
          </a:xfrm>
          <a:prstGeom prst="rect">
            <a:avLst/>
          </a:prstGeom>
        </p:spPr>
      </p:pic>
    </p:spTree>
    <p:extLst>
      <p:ext uri="{BB962C8B-B14F-4D97-AF65-F5344CB8AC3E}">
        <p14:creationId xmlns:p14="http://schemas.microsoft.com/office/powerpoint/2010/main" val="4170004788"/>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583618" y="2447192"/>
            <a:ext cx="3240397" cy="1631216"/>
          </a:xfrm>
          <a:prstGeom prst="rect">
            <a:avLst/>
          </a:prstGeom>
          <a:noFill/>
        </p:spPr>
        <p:txBody>
          <a:bodyPr wrap="square" rtlCol="0">
            <a:spAutoFit/>
          </a:bodyPr>
          <a:lstStyle/>
          <a:p>
            <a:r>
              <a:rPr lang="en-US" sz="2000" dirty="0" smtClean="0"/>
              <a:t>Fasten the whole blade assembly together, until really tight, using superglue or </a:t>
            </a:r>
            <a:r>
              <a:rPr lang="en-US" sz="2000" dirty="0" err="1" smtClean="0"/>
              <a:t>threadlock</a:t>
            </a:r>
            <a:r>
              <a:rPr lang="en-US" sz="2000" dirty="0" smtClean="0"/>
              <a:t> to hold the fasteners in place.</a:t>
            </a:r>
          </a:p>
        </p:txBody>
      </p:sp>
      <p:pic>
        <p:nvPicPr>
          <p:cNvPr id="4" name="Picture 3" descr="Screen Shot 2016-09-13 at 21.12.4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8612" y="0"/>
            <a:ext cx="4621946" cy="6858000"/>
          </a:xfrm>
          <a:prstGeom prst="rect">
            <a:avLst/>
          </a:prstGeom>
        </p:spPr>
      </p:pic>
    </p:spTree>
    <p:extLst>
      <p:ext uri="{BB962C8B-B14F-4D97-AF65-F5344CB8AC3E}">
        <p14:creationId xmlns:p14="http://schemas.microsoft.com/office/powerpoint/2010/main" val="99251499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4341235" y="3019860"/>
            <a:ext cx="3936177" cy="400110"/>
          </a:xfrm>
          <a:prstGeom prst="rect">
            <a:avLst/>
          </a:prstGeom>
          <a:noFill/>
        </p:spPr>
        <p:txBody>
          <a:bodyPr wrap="square" rtlCol="0">
            <a:spAutoFit/>
          </a:bodyPr>
          <a:lstStyle/>
          <a:p>
            <a:r>
              <a:rPr lang="en-US" sz="2000" dirty="0" smtClean="0"/>
              <a:t>Marvel at your new blade assembly!</a:t>
            </a:r>
          </a:p>
        </p:txBody>
      </p:sp>
      <p:pic>
        <p:nvPicPr>
          <p:cNvPr id="3" name="Picture 2" descr="Screen Shot 2016-09-13 at 21.12.2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88912" y="-9030"/>
            <a:ext cx="2091690" cy="6858000"/>
          </a:xfrm>
          <a:prstGeom prst="rect">
            <a:avLst/>
          </a:prstGeom>
        </p:spPr>
      </p:pic>
    </p:spTree>
    <p:extLst>
      <p:ext uri="{BB962C8B-B14F-4D97-AF65-F5344CB8AC3E}">
        <p14:creationId xmlns:p14="http://schemas.microsoft.com/office/powerpoint/2010/main" val="2178580963"/>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1056901706"/>
              </p:ext>
            </p:extLst>
          </p:nvPr>
        </p:nvGraphicFramePr>
        <p:xfrm>
          <a:off x="-9420" y="-1"/>
          <a:ext cx="9153420" cy="6858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1714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c>
                  <a:txBody>
                    <a:bodyPr/>
                    <a:lstStyle/>
                    <a:p>
                      <a:endParaRPr lang="en-US" sz="1600" dirty="0"/>
                    </a:p>
                  </a:txBody>
                  <a:tcPr anchor="ct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bl>
          </a:graphicData>
        </a:graphic>
      </p:graphicFrame>
      <p:pic>
        <p:nvPicPr>
          <p:cNvPr id="10" name="Picture 9" descr="Screen Shot 2016-09-07 at 19.21.02.png"/>
          <p:cNvPicPr>
            <a:picLocks noChangeAspect="1"/>
          </p:cNvPicPr>
          <p:nvPr/>
        </p:nvPicPr>
        <p:blipFill rotWithShape="1">
          <a:blip r:embed="rId2">
            <a:extLst>
              <a:ext uri="{28A0092B-C50C-407E-A947-70E740481C1C}">
                <a14:useLocalDpi xmlns:a14="http://schemas.microsoft.com/office/drawing/2010/main" val="0"/>
              </a:ext>
            </a:extLst>
          </a:blip>
          <a:srcRect t="2033"/>
          <a:stretch/>
        </p:blipFill>
        <p:spPr>
          <a:xfrm>
            <a:off x="2508427" y="193674"/>
            <a:ext cx="1932101" cy="1249067"/>
          </a:xfrm>
          <a:prstGeom prst="rect">
            <a:avLst/>
          </a:prstGeom>
        </p:spPr>
      </p:pic>
      <p:pic>
        <p:nvPicPr>
          <p:cNvPr id="11" name="Picture 10" descr="Screen Shot 2016-09-07 at 19.26.1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53998" y="1803190"/>
            <a:ext cx="1447662" cy="1526831"/>
          </a:xfrm>
          <a:prstGeom prst="rect">
            <a:avLst/>
          </a:prstGeom>
        </p:spPr>
      </p:pic>
      <p:pic>
        <p:nvPicPr>
          <p:cNvPr id="12" name="Picture 11" descr="Screen Shot 2016-09-07 at 19.29.0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288" y="3551294"/>
            <a:ext cx="1885240" cy="1333873"/>
          </a:xfrm>
          <a:prstGeom prst="rect">
            <a:avLst/>
          </a:prstGeom>
        </p:spPr>
      </p:pic>
      <p:pic>
        <p:nvPicPr>
          <p:cNvPr id="13" name="Picture 12" descr="Screen Shot 2016-09-07 at 19.31.20.png"/>
          <p:cNvPicPr>
            <a:picLocks noChangeAspect="1"/>
          </p:cNvPicPr>
          <p:nvPr/>
        </p:nvPicPr>
        <p:blipFill rotWithShape="1">
          <a:blip r:embed="rId5">
            <a:extLst>
              <a:ext uri="{28A0092B-C50C-407E-A947-70E740481C1C}">
                <a14:useLocalDpi xmlns:a14="http://schemas.microsoft.com/office/drawing/2010/main" val="0"/>
              </a:ext>
            </a:extLst>
          </a:blip>
          <a:srcRect l="20061" t="2637" r="17531"/>
          <a:stretch/>
        </p:blipFill>
        <p:spPr>
          <a:xfrm>
            <a:off x="2805747" y="5243819"/>
            <a:ext cx="1395913" cy="1536909"/>
          </a:xfrm>
          <a:prstGeom prst="rect">
            <a:avLst/>
          </a:prstGeom>
        </p:spPr>
      </p:pic>
      <p:pic>
        <p:nvPicPr>
          <p:cNvPr id="14" name="Picture 13" descr="Screen Shot 2016-09-07 at 19.38.09.png"/>
          <p:cNvPicPr>
            <a:picLocks noChangeAspect="1"/>
          </p:cNvPicPr>
          <p:nvPr/>
        </p:nvPicPr>
        <p:blipFill rotWithShape="1">
          <a:blip r:embed="rId6">
            <a:extLst>
              <a:ext uri="{28A0092B-C50C-407E-A947-70E740481C1C}">
                <a14:useLocalDpi xmlns:a14="http://schemas.microsoft.com/office/drawing/2010/main" val="0"/>
              </a:ext>
            </a:extLst>
          </a:blip>
          <a:srcRect l="8744" t="3413" r="8958" b="4206"/>
          <a:stretch/>
        </p:blipFill>
        <p:spPr>
          <a:xfrm>
            <a:off x="6929531" y="73482"/>
            <a:ext cx="1928354" cy="1526832"/>
          </a:xfrm>
          <a:prstGeom prst="rect">
            <a:avLst/>
          </a:prstGeom>
        </p:spPr>
      </p:pic>
      <p:pic>
        <p:nvPicPr>
          <p:cNvPr id="3" name="Picture 2"/>
          <p:cNvPicPr>
            <a:picLocks noChangeAspect="1"/>
          </p:cNvPicPr>
          <p:nvPr/>
        </p:nvPicPr>
        <p:blipFill>
          <a:blip r:embed="rId7"/>
          <a:stretch>
            <a:fillRect/>
          </a:stretch>
        </p:blipFill>
        <p:spPr>
          <a:xfrm>
            <a:off x="7196048" y="3566974"/>
            <a:ext cx="1428791" cy="1428791"/>
          </a:xfrm>
          <a:prstGeom prst="rect">
            <a:avLst/>
          </a:prstGeom>
        </p:spPr>
      </p:pic>
      <p:pic>
        <p:nvPicPr>
          <p:cNvPr id="4" name="Picture 3" descr="Screen Shot 2016-09-08 at 19.11.41.png"/>
          <p:cNvPicPr>
            <a:picLocks noChangeAspect="1"/>
          </p:cNvPicPr>
          <p:nvPr/>
        </p:nvPicPr>
        <p:blipFill rotWithShape="1">
          <a:blip r:embed="rId8">
            <a:extLst>
              <a:ext uri="{28A0092B-C50C-407E-A947-70E740481C1C}">
                <a14:useLocalDpi xmlns:a14="http://schemas.microsoft.com/office/drawing/2010/main" val="0"/>
              </a:ext>
            </a:extLst>
          </a:blip>
          <a:srcRect l="11127"/>
          <a:stretch/>
        </p:blipFill>
        <p:spPr>
          <a:xfrm flipH="1">
            <a:off x="7070628" y="1740470"/>
            <a:ext cx="2073372" cy="1642580"/>
          </a:xfrm>
          <a:prstGeom prst="rect">
            <a:avLst/>
          </a:prstGeom>
        </p:spPr>
      </p:pic>
    </p:spTree>
    <p:extLst>
      <p:ext uri="{BB962C8B-B14F-4D97-AF65-F5344CB8AC3E}">
        <p14:creationId xmlns:p14="http://schemas.microsoft.com/office/powerpoint/2010/main" val="2664512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954783191"/>
              </p:ext>
            </p:extLst>
          </p:nvPr>
        </p:nvGraphicFramePr>
        <p:xfrm>
          <a:off x="0" y="1150188"/>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Protractor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Hand Drill</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Ruler</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Spanners (8mm)</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sz="2800" dirty="0" smtClean="0"/>
                        <a:t>Tape Measure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File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Tools Required</a:t>
            </a:r>
            <a:endParaRPr lang="en-US" dirty="0"/>
          </a:p>
        </p:txBody>
      </p:sp>
      <p:pic>
        <p:nvPicPr>
          <p:cNvPr id="3" name="Picture 2"/>
          <p:cNvPicPr>
            <a:picLocks noChangeAspect="1"/>
          </p:cNvPicPr>
          <p:nvPr/>
        </p:nvPicPr>
        <p:blipFill rotWithShape="1">
          <a:blip r:embed="rId3"/>
          <a:srcRect t="27555" b="27950"/>
          <a:stretch/>
        </p:blipFill>
        <p:spPr>
          <a:xfrm>
            <a:off x="2390419" y="1385483"/>
            <a:ext cx="2061767" cy="917375"/>
          </a:xfrm>
          <a:prstGeom prst="rect">
            <a:avLst/>
          </a:prstGeom>
        </p:spPr>
      </p:pic>
      <p:pic>
        <p:nvPicPr>
          <p:cNvPr id="4" name="Picture 3"/>
          <p:cNvPicPr>
            <a:picLocks noChangeAspect="1"/>
          </p:cNvPicPr>
          <p:nvPr/>
        </p:nvPicPr>
        <p:blipFill>
          <a:blip r:embed="rId4"/>
          <a:stretch>
            <a:fillRect/>
          </a:stretch>
        </p:blipFill>
        <p:spPr>
          <a:xfrm>
            <a:off x="2529811" y="2686933"/>
            <a:ext cx="1652069" cy="1239052"/>
          </a:xfrm>
          <a:prstGeom prst="rect">
            <a:avLst/>
          </a:prstGeom>
        </p:spPr>
      </p:pic>
      <p:pic>
        <p:nvPicPr>
          <p:cNvPr id="9" name="Picture 8"/>
          <p:cNvPicPr>
            <a:picLocks noChangeAspect="1"/>
          </p:cNvPicPr>
          <p:nvPr/>
        </p:nvPicPr>
        <p:blipFill rotWithShape="1">
          <a:blip r:embed="rId5"/>
          <a:srcRect l="6607" t="27343" r="5000" b="26760"/>
          <a:stretch/>
        </p:blipFill>
        <p:spPr>
          <a:xfrm>
            <a:off x="2390419" y="4368052"/>
            <a:ext cx="2074809" cy="581817"/>
          </a:xfrm>
          <a:prstGeom prst="rect">
            <a:avLst/>
          </a:prstGeom>
        </p:spPr>
      </p:pic>
      <p:pic>
        <p:nvPicPr>
          <p:cNvPr id="10" name="Picture 9"/>
          <p:cNvPicPr>
            <a:picLocks noChangeAspect="1"/>
          </p:cNvPicPr>
          <p:nvPr/>
        </p:nvPicPr>
        <p:blipFill>
          <a:blip r:embed="rId6"/>
          <a:stretch>
            <a:fillRect/>
          </a:stretch>
        </p:blipFill>
        <p:spPr>
          <a:xfrm>
            <a:off x="2834386" y="5556959"/>
            <a:ext cx="1208100" cy="1208100"/>
          </a:xfrm>
          <a:prstGeom prst="rect">
            <a:avLst/>
          </a:prstGeom>
        </p:spPr>
      </p:pic>
      <p:pic>
        <p:nvPicPr>
          <p:cNvPr id="11" name="Picture 10"/>
          <p:cNvPicPr>
            <a:picLocks noChangeAspect="1"/>
          </p:cNvPicPr>
          <p:nvPr/>
        </p:nvPicPr>
        <p:blipFill>
          <a:blip r:embed="rId7"/>
          <a:stretch>
            <a:fillRect/>
          </a:stretch>
        </p:blipFill>
        <p:spPr>
          <a:xfrm>
            <a:off x="6969805" y="1330742"/>
            <a:ext cx="2063415" cy="1070138"/>
          </a:xfrm>
          <a:prstGeom prst="rect">
            <a:avLst/>
          </a:prstGeom>
        </p:spPr>
      </p:pic>
      <p:pic>
        <p:nvPicPr>
          <p:cNvPr id="13" name="Picture 12"/>
          <p:cNvPicPr>
            <a:picLocks noChangeAspect="1"/>
          </p:cNvPicPr>
          <p:nvPr/>
        </p:nvPicPr>
        <p:blipFill>
          <a:blip r:embed="rId8"/>
          <a:stretch>
            <a:fillRect/>
          </a:stretch>
        </p:blipFill>
        <p:spPr>
          <a:xfrm>
            <a:off x="7075857" y="2829163"/>
            <a:ext cx="1827775" cy="913888"/>
          </a:xfrm>
          <a:prstGeom prst="rect">
            <a:avLst/>
          </a:prstGeom>
        </p:spPr>
      </p:pic>
      <p:pic>
        <p:nvPicPr>
          <p:cNvPr id="17" name="Picture 16"/>
          <p:cNvPicPr>
            <a:picLocks noChangeAspect="1"/>
          </p:cNvPicPr>
          <p:nvPr/>
        </p:nvPicPr>
        <p:blipFill>
          <a:blip r:embed="rId9"/>
          <a:stretch>
            <a:fillRect/>
          </a:stretch>
        </p:blipFill>
        <p:spPr>
          <a:xfrm>
            <a:off x="6969804" y="4077219"/>
            <a:ext cx="2063415" cy="1318632"/>
          </a:xfrm>
          <a:prstGeom prst="rect">
            <a:avLst/>
          </a:prstGeom>
        </p:spPr>
      </p:pic>
    </p:spTree>
    <p:extLst>
      <p:ext uri="{BB962C8B-B14F-4D97-AF65-F5344CB8AC3E}">
        <p14:creationId xmlns:p14="http://schemas.microsoft.com/office/powerpoint/2010/main" val="42337234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2585233400"/>
              </p:ext>
            </p:extLst>
          </p:nvPr>
        </p:nvGraphicFramePr>
        <p:xfrm>
          <a:off x="0" y="1166263"/>
          <a:ext cx="9144000" cy="5707812"/>
        </p:xfrm>
        <a:graphic>
          <a:graphicData uri="http://schemas.openxmlformats.org/drawingml/2006/table">
            <a:tbl>
              <a:tblPr bandRow="1">
                <a:tableStyleId>{5C22544A-7EE6-4342-B048-85BDC9FD1C3A}</a:tableStyleId>
              </a:tblPr>
              <a:tblGrid>
                <a:gridCol w="2286000"/>
                <a:gridCol w="2286000"/>
                <a:gridCol w="2286000"/>
                <a:gridCol w="2286000"/>
              </a:tblGrid>
              <a:tr h="1426953">
                <a:tc>
                  <a:txBody>
                    <a:bodyPr/>
                    <a:lstStyle/>
                    <a:p>
                      <a:pPr algn="ctr"/>
                      <a:r>
                        <a:rPr lang="en-US" sz="2800" dirty="0" smtClean="0"/>
                        <a:t>Drill Press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Power Saw</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smtClean="0"/>
                        <a:t>Bench Vice</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953">
                <a:tc>
                  <a:txBody>
                    <a:bodyPr/>
                    <a:lstStyle/>
                    <a:p>
                      <a:pPr algn="ctr"/>
                      <a:r>
                        <a:rPr lang="en-US" sz="2800" dirty="0" err="1" smtClean="0"/>
                        <a:t>Callipers</a:t>
                      </a: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28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
        <p:nvSpPr>
          <p:cNvPr id="14" name="Title 1"/>
          <p:cNvSpPr>
            <a:spLocks noGrp="1"/>
          </p:cNvSpPr>
          <p:nvPr>
            <p:ph type="title"/>
          </p:nvPr>
        </p:nvSpPr>
        <p:spPr>
          <a:xfrm>
            <a:off x="457200" y="7188"/>
            <a:ext cx="8229600" cy="1143000"/>
          </a:xfrm>
        </p:spPr>
        <p:txBody>
          <a:bodyPr/>
          <a:lstStyle/>
          <a:p>
            <a:r>
              <a:rPr lang="en-US" dirty="0" smtClean="0"/>
              <a:t>Optional Tools</a:t>
            </a:r>
            <a:endParaRPr lang="en-US" dirty="0"/>
          </a:p>
        </p:txBody>
      </p:sp>
      <p:pic>
        <p:nvPicPr>
          <p:cNvPr id="2" name="Picture 1"/>
          <p:cNvPicPr>
            <a:picLocks noChangeAspect="1"/>
          </p:cNvPicPr>
          <p:nvPr/>
        </p:nvPicPr>
        <p:blipFill>
          <a:blip r:embed="rId3"/>
          <a:stretch>
            <a:fillRect/>
          </a:stretch>
        </p:blipFill>
        <p:spPr>
          <a:xfrm>
            <a:off x="2849860" y="1150189"/>
            <a:ext cx="1068705" cy="1424940"/>
          </a:xfrm>
          <a:prstGeom prst="rect">
            <a:avLst/>
          </a:prstGeom>
        </p:spPr>
      </p:pic>
      <p:pic>
        <p:nvPicPr>
          <p:cNvPr id="5" name="Picture 4"/>
          <p:cNvPicPr>
            <a:picLocks noChangeAspect="1"/>
          </p:cNvPicPr>
          <p:nvPr/>
        </p:nvPicPr>
        <p:blipFill>
          <a:blip r:embed="rId4"/>
          <a:stretch>
            <a:fillRect/>
          </a:stretch>
        </p:blipFill>
        <p:spPr>
          <a:xfrm>
            <a:off x="2396016" y="2730029"/>
            <a:ext cx="2080146" cy="1062766"/>
          </a:xfrm>
          <a:prstGeom prst="rect">
            <a:avLst/>
          </a:prstGeom>
        </p:spPr>
      </p:pic>
      <p:pic>
        <p:nvPicPr>
          <p:cNvPr id="6" name="Picture 5"/>
          <p:cNvPicPr>
            <a:picLocks noChangeAspect="1"/>
          </p:cNvPicPr>
          <p:nvPr/>
        </p:nvPicPr>
        <p:blipFill rotWithShape="1">
          <a:blip r:embed="rId5"/>
          <a:srcRect t="18136" b="21694"/>
          <a:stretch/>
        </p:blipFill>
        <p:spPr>
          <a:xfrm>
            <a:off x="2411505" y="4126259"/>
            <a:ext cx="2080146" cy="1251612"/>
          </a:xfrm>
          <a:prstGeom prst="rect">
            <a:avLst/>
          </a:prstGeom>
        </p:spPr>
      </p:pic>
      <p:pic>
        <p:nvPicPr>
          <p:cNvPr id="7" name="Picture 6"/>
          <p:cNvPicPr>
            <a:picLocks noChangeAspect="1"/>
          </p:cNvPicPr>
          <p:nvPr/>
        </p:nvPicPr>
        <p:blipFill rotWithShape="1">
          <a:blip r:embed="rId6"/>
          <a:srcRect t="22832" b="22527"/>
          <a:stretch/>
        </p:blipFill>
        <p:spPr>
          <a:xfrm>
            <a:off x="2426992" y="5599072"/>
            <a:ext cx="2080146" cy="1136599"/>
          </a:xfrm>
          <a:prstGeom prst="rect">
            <a:avLst/>
          </a:prstGeom>
        </p:spPr>
      </p:pic>
    </p:spTree>
    <p:extLst>
      <p:ext uri="{BB962C8B-B14F-4D97-AF65-F5344CB8AC3E}">
        <p14:creationId xmlns:p14="http://schemas.microsoft.com/office/powerpoint/2010/main" val="44812208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Table 11"/>
          <p:cNvGraphicFramePr>
            <a:graphicFrameLocks noGrp="1"/>
          </p:cNvGraphicFramePr>
          <p:nvPr>
            <p:extLst>
              <p:ext uri="{D42A27DB-BD31-4B8C-83A1-F6EECF244321}">
                <p14:modId xmlns:p14="http://schemas.microsoft.com/office/powerpoint/2010/main" val="1326687434"/>
              </p:ext>
            </p:extLst>
          </p:nvPr>
        </p:nvGraphicFramePr>
        <p:xfrm>
          <a:off x="0" y="1163098"/>
          <a:ext cx="9153420" cy="5706000"/>
        </p:xfrm>
        <a:graphic>
          <a:graphicData uri="http://schemas.openxmlformats.org/drawingml/2006/table">
            <a:tbl>
              <a:tblPr firstRow="1" bandRow="1">
                <a:tableStyleId>{5C22544A-7EE6-4342-B048-85BDC9FD1C3A}</a:tableStyleId>
              </a:tblPr>
              <a:tblGrid>
                <a:gridCol w="1717973"/>
                <a:gridCol w="788527"/>
                <a:gridCol w="1984911"/>
                <a:gridCol w="1471324"/>
                <a:gridCol w="777151"/>
                <a:gridCol w="2413534"/>
              </a:tblGrid>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90mm PVC pipe (1m length)</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M16x60mm threaded coupling</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100mm PVC end cap</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12x12x1.4mm Angle Iron (0.5m long)</a:t>
                      </a:r>
                    </a:p>
                    <a:p>
                      <a:pPr marL="0" marR="0" indent="0" algn="r"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Bolts: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M5x25mm</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M16x100mm</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err="1" smtClean="0">
                          <a:solidFill>
                            <a:srgbClr val="000000"/>
                          </a:solidFill>
                        </a:rPr>
                        <a:t>Threadlock</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r h="1426500">
                <a:tc>
                  <a:txBody>
                    <a:bodyPr/>
                    <a:lstStyle/>
                    <a:p>
                      <a:pPr marL="0" marR="0" indent="0" algn="r" defTabSz="457200" rtl="0" eaLnBrk="1" fontAlgn="auto" latinLnBrk="0" hangingPunct="1">
                        <a:lnSpc>
                          <a:spcPct val="100000"/>
                        </a:lnSpc>
                        <a:spcBef>
                          <a:spcPts val="0"/>
                        </a:spcBef>
                        <a:spcAft>
                          <a:spcPts val="0"/>
                        </a:spcAft>
                        <a:buClrTx/>
                        <a:buSzTx/>
                        <a:buFontTx/>
                        <a:buNone/>
                        <a:tabLst/>
                        <a:defRPr/>
                      </a:pPr>
                      <a:r>
                        <a:rPr lang="en-US" sz="1600" b="0" dirty="0" smtClean="0">
                          <a:solidFill>
                            <a:srgbClr val="000000"/>
                          </a:solidFill>
                        </a:rPr>
                        <a:t>Nuts:</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M5</a:t>
                      </a:r>
                    </a:p>
                    <a:p>
                      <a:pPr marL="0" marR="0" indent="0" algn="r" defTabSz="457200" rtl="0" eaLnBrk="1" fontAlgn="auto" latinLnBrk="0" hangingPunct="1">
                        <a:lnSpc>
                          <a:spcPct val="100000"/>
                        </a:lnSpc>
                        <a:spcBef>
                          <a:spcPts val="0"/>
                        </a:spcBef>
                        <a:spcAft>
                          <a:spcPts val="0"/>
                        </a:spcAft>
                        <a:buClrTx/>
                        <a:buSzTx/>
                        <a:buFontTx/>
                        <a:buNone/>
                        <a:tabLst/>
                        <a:defRPr/>
                      </a:pPr>
                      <a:r>
                        <a:rPr lang="en-US" sz="1600" b="0" baseline="0" dirty="0" smtClean="0">
                          <a:solidFill>
                            <a:srgbClr val="000000"/>
                          </a:solidFill>
                        </a:rPr>
                        <a:t>M16</a:t>
                      </a: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smtClean="0">
                        <a:solidFill>
                          <a:srgbClr val="000000"/>
                        </a:solidFill>
                      </a:endParaRPr>
                    </a:p>
                    <a:p>
                      <a:r>
                        <a:rPr lang="en-US" sz="1600" b="0" dirty="0" smtClean="0">
                          <a:solidFill>
                            <a:srgbClr val="000000"/>
                          </a:solidFill>
                        </a:rPr>
                        <a:t>x10</a:t>
                      </a:r>
                    </a:p>
                    <a:p>
                      <a:r>
                        <a:rPr lang="en-US" sz="1600" b="0" dirty="0" smtClean="0">
                          <a:solidFill>
                            <a:srgbClr val="000000"/>
                          </a:solidFill>
                        </a:rPr>
                        <a:t>x1</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sz="1600" b="0" dirty="0" smtClean="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b="0" dirty="0" smtClean="0">
                          <a:solidFill>
                            <a:srgbClr val="000000"/>
                          </a:solidFill>
                        </a:rPr>
                        <a:t> </a:t>
                      </a:r>
                      <a:endParaRPr lang="en-US" sz="1600" b="0" dirty="0">
                        <a:solidFill>
                          <a:srgbClr val="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dirty="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pic>
        <p:nvPicPr>
          <p:cNvPr id="4" name="Picture 3"/>
          <p:cNvPicPr>
            <a:picLocks noChangeAspect="1"/>
          </p:cNvPicPr>
          <p:nvPr/>
        </p:nvPicPr>
        <p:blipFill rotWithShape="1">
          <a:blip r:embed="rId2"/>
          <a:srcRect l="4827" t="10699" r="5517" b="12049"/>
          <a:stretch/>
        </p:blipFill>
        <p:spPr>
          <a:xfrm>
            <a:off x="2898919" y="2635067"/>
            <a:ext cx="1608043" cy="1385591"/>
          </a:xfrm>
          <a:prstGeom prst="rect">
            <a:avLst/>
          </a:prstGeom>
        </p:spPr>
      </p:pic>
      <p:pic>
        <p:nvPicPr>
          <p:cNvPr id="5" name="Picture 4"/>
          <p:cNvPicPr>
            <a:picLocks noChangeAspect="1"/>
          </p:cNvPicPr>
          <p:nvPr/>
        </p:nvPicPr>
        <p:blipFill rotWithShape="1">
          <a:blip r:embed="rId3"/>
          <a:srcRect l="31547" t="38640" r="31647" b="38497"/>
          <a:stretch/>
        </p:blipFill>
        <p:spPr>
          <a:xfrm>
            <a:off x="7074041" y="1347534"/>
            <a:ext cx="1976392" cy="1227749"/>
          </a:xfrm>
          <a:prstGeom prst="rect">
            <a:avLst/>
          </a:prstGeom>
        </p:spPr>
      </p:pic>
      <p:pic>
        <p:nvPicPr>
          <p:cNvPr id="6" name="Picture 5"/>
          <p:cNvPicPr>
            <a:picLocks noChangeAspect="1"/>
          </p:cNvPicPr>
          <p:nvPr/>
        </p:nvPicPr>
        <p:blipFill>
          <a:blip r:embed="rId4"/>
          <a:stretch>
            <a:fillRect/>
          </a:stretch>
        </p:blipFill>
        <p:spPr>
          <a:xfrm>
            <a:off x="7249298" y="4004584"/>
            <a:ext cx="1420054" cy="1420054"/>
          </a:xfrm>
          <a:prstGeom prst="rect">
            <a:avLst/>
          </a:prstGeom>
        </p:spPr>
      </p:pic>
      <p:pic>
        <p:nvPicPr>
          <p:cNvPr id="7" name="Picture 6"/>
          <p:cNvPicPr>
            <a:picLocks noChangeAspect="1"/>
          </p:cNvPicPr>
          <p:nvPr/>
        </p:nvPicPr>
        <p:blipFill rotWithShape="1">
          <a:blip r:embed="rId5"/>
          <a:srcRect t="32924" r="7165" b="31574"/>
          <a:stretch/>
        </p:blipFill>
        <p:spPr>
          <a:xfrm>
            <a:off x="6745317" y="2984443"/>
            <a:ext cx="2081155" cy="795884"/>
          </a:xfrm>
          <a:prstGeom prst="rect">
            <a:avLst/>
          </a:prstGeom>
        </p:spPr>
      </p:pic>
      <p:pic>
        <p:nvPicPr>
          <p:cNvPr id="9" name="Picture 8"/>
          <p:cNvPicPr>
            <a:picLocks noChangeAspect="1"/>
          </p:cNvPicPr>
          <p:nvPr/>
        </p:nvPicPr>
        <p:blipFill rotWithShape="1">
          <a:blip r:embed="rId6"/>
          <a:srcRect l="14881" b="27681"/>
          <a:stretch/>
        </p:blipFill>
        <p:spPr>
          <a:xfrm>
            <a:off x="2810576" y="1107419"/>
            <a:ext cx="1723236" cy="1464102"/>
          </a:xfrm>
          <a:prstGeom prst="rect">
            <a:avLst/>
          </a:prstGeom>
        </p:spPr>
      </p:pic>
      <p:pic>
        <p:nvPicPr>
          <p:cNvPr id="10" name="Picture 9"/>
          <p:cNvPicPr>
            <a:picLocks noChangeAspect="1"/>
          </p:cNvPicPr>
          <p:nvPr/>
        </p:nvPicPr>
        <p:blipFill rotWithShape="1">
          <a:blip r:embed="rId7"/>
          <a:srcRect l="5473" t="6800" r="5250" b="5962"/>
          <a:stretch/>
        </p:blipFill>
        <p:spPr>
          <a:xfrm>
            <a:off x="3132115" y="5493149"/>
            <a:ext cx="1358770" cy="1327724"/>
          </a:xfrm>
          <a:prstGeom prst="rect">
            <a:avLst/>
          </a:prstGeom>
        </p:spPr>
      </p:pic>
      <p:pic>
        <p:nvPicPr>
          <p:cNvPr id="11" name="Picture 10"/>
          <p:cNvPicPr>
            <a:picLocks noChangeAspect="1"/>
          </p:cNvPicPr>
          <p:nvPr/>
        </p:nvPicPr>
        <p:blipFill>
          <a:blip r:embed="rId8"/>
          <a:stretch>
            <a:fillRect/>
          </a:stretch>
        </p:blipFill>
        <p:spPr>
          <a:xfrm>
            <a:off x="3083884" y="4036734"/>
            <a:ext cx="1407001" cy="1387661"/>
          </a:xfrm>
          <a:prstGeom prst="rect">
            <a:avLst/>
          </a:prstGeom>
        </p:spPr>
      </p:pic>
      <p:sp>
        <p:nvSpPr>
          <p:cNvPr id="13" name="Title 1"/>
          <p:cNvSpPr>
            <a:spLocks noGrp="1"/>
          </p:cNvSpPr>
          <p:nvPr>
            <p:ph type="title"/>
          </p:nvPr>
        </p:nvSpPr>
        <p:spPr>
          <a:xfrm>
            <a:off x="457200" y="7188"/>
            <a:ext cx="8229600" cy="1143000"/>
          </a:xfrm>
        </p:spPr>
        <p:txBody>
          <a:bodyPr/>
          <a:lstStyle/>
          <a:p>
            <a:r>
              <a:rPr lang="en-US" dirty="0" smtClean="0"/>
              <a:t>Materials</a:t>
            </a:r>
            <a:endParaRPr lang="en-US" dirty="0"/>
          </a:p>
        </p:txBody>
      </p:sp>
    </p:spTree>
    <p:extLst>
      <p:ext uri="{BB962C8B-B14F-4D97-AF65-F5344CB8AC3E}">
        <p14:creationId xmlns:p14="http://schemas.microsoft.com/office/powerpoint/2010/main" val="191660724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6-09-12 at 18.40.51.png"/>
          <p:cNvPicPr>
            <a:picLocks noChangeAspect="1"/>
          </p:cNvPicPr>
          <p:nvPr/>
        </p:nvPicPr>
        <p:blipFill rotWithShape="1">
          <a:blip r:embed="rId3">
            <a:extLst>
              <a:ext uri="{28A0092B-C50C-407E-A947-70E740481C1C}">
                <a14:useLocalDpi xmlns:a14="http://schemas.microsoft.com/office/drawing/2010/main" val="0"/>
              </a:ext>
            </a:extLst>
          </a:blip>
          <a:srcRect t="2233" b="4194"/>
          <a:stretch/>
        </p:blipFill>
        <p:spPr>
          <a:xfrm>
            <a:off x="0" y="787675"/>
            <a:ext cx="9144000" cy="6060278"/>
          </a:xfrm>
          <a:prstGeom prst="rect">
            <a:avLst/>
          </a:prstGeom>
        </p:spPr>
      </p:pic>
      <p:sp>
        <p:nvSpPr>
          <p:cNvPr id="8" name="TextBox 7"/>
          <p:cNvSpPr txBox="1"/>
          <p:nvPr/>
        </p:nvSpPr>
        <p:spPr>
          <a:xfrm>
            <a:off x="176847" y="161415"/>
            <a:ext cx="5697280" cy="1631216"/>
          </a:xfrm>
          <a:prstGeom prst="rect">
            <a:avLst/>
          </a:prstGeom>
          <a:noFill/>
        </p:spPr>
        <p:txBody>
          <a:bodyPr wrap="square" rtlCol="0">
            <a:spAutoFit/>
          </a:bodyPr>
          <a:lstStyle/>
          <a:p>
            <a:r>
              <a:rPr lang="en-US" sz="2000" dirty="0" smtClean="0"/>
              <a:t>PVC can be a great material to make wind turbine blades. It is cheap, light and readily available at most hardware stores. To make blades that are 500mm long, you will want to start with a 1m length of 90mm PVC, which is approximately 2mm thick.</a:t>
            </a:r>
            <a:endParaRPr lang="en-US" sz="2000" dirty="0"/>
          </a:p>
        </p:txBody>
      </p:sp>
    </p:spTree>
    <p:extLst>
      <p:ext uri="{BB962C8B-B14F-4D97-AF65-F5344CB8AC3E}">
        <p14:creationId xmlns:p14="http://schemas.microsoft.com/office/powerpoint/2010/main" val="420021272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0" y="9608"/>
            <a:ext cx="9144000" cy="707886"/>
          </a:xfrm>
          <a:prstGeom prst="rect">
            <a:avLst/>
          </a:prstGeom>
          <a:noFill/>
        </p:spPr>
        <p:txBody>
          <a:bodyPr wrap="square" rtlCol="0">
            <a:spAutoFit/>
          </a:bodyPr>
          <a:lstStyle/>
          <a:p>
            <a:r>
              <a:rPr lang="en-US" sz="2000" dirty="0" smtClean="0"/>
              <a:t>Measure and mark off 500mm from the end of the pipe. Then carefully cut through to make two equal lengths.</a:t>
            </a:r>
            <a:endParaRPr lang="en-US" sz="2000" dirty="0"/>
          </a:p>
        </p:txBody>
      </p:sp>
      <p:pic>
        <p:nvPicPr>
          <p:cNvPr id="3" name="Picture 2" descr="Screen Shot 2016-09-12 at 18.44.59.png"/>
          <p:cNvPicPr>
            <a:picLocks noChangeAspect="1"/>
          </p:cNvPicPr>
          <p:nvPr/>
        </p:nvPicPr>
        <p:blipFill rotWithShape="1">
          <a:blip r:embed="rId3">
            <a:extLst>
              <a:ext uri="{28A0092B-C50C-407E-A947-70E740481C1C}">
                <a14:useLocalDpi xmlns:a14="http://schemas.microsoft.com/office/drawing/2010/main" val="0"/>
              </a:ext>
            </a:extLst>
          </a:blip>
          <a:srcRect t="16075" b="27202"/>
          <a:stretch/>
        </p:blipFill>
        <p:spPr>
          <a:xfrm>
            <a:off x="0" y="1796804"/>
            <a:ext cx="9144000" cy="3655535"/>
          </a:xfrm>
          <a:prstGeom prst="rect">
            <a:avLst/>
          </a:prstGeom>
        </p:spPr>
      </p:pic>
    </p:spTree>
    <p:extLst>
      <p:ext uri="{BB962C8B-B14F-4D97-AF65-F5344CB8AC3E}">
        <p14:creationId xmlns:p14="http://schemas.microsoft.com/office/powerpoint/2010/main" val="1406093189"/>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6-09-12 at 18.49.41.png"/>
          <p:cNvPicPr>
            <a:picLocks noChangeAspect="1"/>
          </p:cNvPicPr>
          <p:nvPr/>
        </p:nvPicPr>
        <p:blipFill rotWithShape="1">
          <a:blip r:embed="rId2">
            <a:extLst>
              <a:ext uri="{28A0092B-C50C-407E-A947-70E740481C1C}">
                <a14:useLocalDpi xmlns:a14="http://schemas.microsoft.com/office/drawing/2010/main" val="0"/>
              </a:ext>
            </a:extLst>
          </a:blip>
          <a:srcRect t="24002" b="39231"/>
          <a:stretch/>
        </p:blipFill>
        <p:spPr>
          <a:xfrm>
            <a:off x="0" y="1750320"/>
            <a:ext cx="9144000" cy="2369901"/>
          </a:xfrm>
          <a:prstGeom prst="rect">
            <a:avLst/>
          </a:prstGeom>
        </p:spPr>
      </p:pic>
      <p:sp>
        <p:nvSpPr>
          <p:cNvPr id="6" name="TextBox 5"/>
          <p:cNvSpPr txBox="1"/>
          <p:nvPr/>
        </p:nvSpPr>
        <p:spPr>
          <a:xfrm>
            <a:off x="0" y="9608"/>
            <a:ext cx="9144000" cy="707886"/>
          </a:xfrm>
          <a:prstGeom prst="rect">
            <a:avLst/>
          </a:prstGeom>
          <a:noFill/>
        </p:spPr>
        <p:txBody>
          <a:bodyPr wrap="square" rtlCol="0">
            <a:spAutoFit/>
          </a:bodyPr>
          <a:lstStyle/>
          <a:p>
            <a:r>
              <a:rPr lang="en-US" sz="2000" dirty="0" smtClean="0"/>
              <a:t>Drill a 5mm hole, 10mm from one end of the pipe. Rotate the pipe 90 degrees and repeat three more </a:t>
            </a:r>
            <a:r>
              <a:rPr lang="en-US" sz="2000" dirty="0" smtClean="0"/>
              <a:t>times to give a total of four holes.</a:t>
            </a:r>
            <a:endParaRPr lang="en-US" sz="2000" dirty="0"/>
          </a:p>
        </p:txBody>
      </p:sp>
    </p:spTree>
    <p:extLst>
      <p:ext uri="{BB962C8B-B14F-4D97-AF65-F5344CB8AC3E}">
        <p14:creationId xmlns:p14="http://schemas.microsoft.com/office/powerpoint/2010/main" val="279627517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38317</TotalTime>
  <Words>727</Words>
  <Application>Microsoft Macintosh PowerPoint</Application>
  <PresentationFormat>On-screen Show (4:3)</PresentationFormat>
  <Paragraphs>113</Paragraphs>
  <Slides>25</Slides>
  <Notes>15</Notes>
  <HiddenSlides>3</HiddenSlides>
  <MMClips>0</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Office Theme</vt:lpstr>
      <vt:lpstr>Tools Required</vt:lpstr>
      <vt:lpstr>Optional Tools</vt:lpstr>
      <vt:lpstr>PowerPoint Presentation</vt:lpstr>
      <vt:lpstr>Tools Required</vt:lpstr>
      <vt:lpstr>Optional Tools</vt:lpstr>
      <vt:lpstr>Materials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Simon Powell</dc:creator>
  <cp:lastModifiedBy>Simon Powell</cp:lastModifiedBy>
  <cp:revision>85</cp:revision>
  <dcterms:created xsi:type="dcterms:W3CDTF">2016-07-29T08:30:13Z</dcterms:created>
  <dcterms:modified xsi:type="dcterms:W3CDTF">2016-09-14T10:04:20Z</dcterms:modified>
</cp:coreProperties>
</file>